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81" r:id="rId3"/>
    <p:sldId id="282" r:id="rId4"/>
    <p:sldId id="283" r:id="rId5"/>
    <p:sldId id="284" r:id="rId6"/>
    <p:sldId id="285" r:id="rId7"/>
    <p:sldId id="257" r:id="rId8"/>
    <p:sldId id="258" r:id="rId9"/>
    <p:sldId id="260" r:id="rId10"/>
    <p:sldId id="261" r:id="rId11"/>
    <p:sldId id="262" r:id="rId12"/>
    <p:sldId id="279" r:id="rId13"/>
    <p:sldId id="263" r:id="rId14"/>
    <p:sldId id="269" r:id="rId15"/>
    <p:sldId id="270" r:id="rId16"/>
    <p:sldId id="280" r:id="rId17"/>
    <p:sldId id="266" r:id="rId18"/>
    <p:sldId id="271" r:id="rId19"/>
    <p:sldId id="272" r:id="rId20"/>
    <p:sldId id="273" r:id="rId21"/>
    <p:sldId id="274" r:id="rId22"/>
    <p:sldId id="267" r:id="rId23"/>
    <p:sldId id="268" r:id="rId24"/>
    <p:sldId id="275" r:id="rId25"/>
    <p:sldId id="276" r:id="rId26"/>
    <p:sldId id="277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82"/>
    <p:restoredTop sz="94674"/>
  </p:normalViewPr>
  <p:slideViewPr>
    <p:cSldViewPr snapToGrid="0" snapToObjects="1">
      <p:cViewPr varScale="1">
        <p:scale>
          <a:sx n="85" d="100"/>
          <a:sy n="85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C2EA-4E0D-2E45-9878-0E9AA5049289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08A6284-A4D2-DC48-A155-631662D3393A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17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Hot Hand effect and Self Evaluation Bias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Professor Ravi Kiran</a:t>
            </a:r>
          </a:p>
        </p:txBody>
      </p:sp>
    </p:spTree>
    <p:extLst>
      <p:ext uri="{BB962C8B-B14F-4D97-AF65-F5344CB8AC3E}">
        <p14:creationId xmlns:p14="http://schemas.microsoft.com/office/powerpoint/2010/main" val="1228712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90370"/>
            <a:ext cx="9520158" cy="1049235"/>
          </a:xfrm>
        </p:spPr>
        <p:txBody>
          <a:bodyPr/>
          <a:lstStyle/>
          <a:p>
            <a:r>
              <a:rPr lang="en-US" b="1" dirty="0"/>
              <a:t>Over-placement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392072"/>
            <a:ext cx="10052253" cy="4285397"/>
          </a:xfrm>
        </p:spPr>
        <p:txBody>
          <a:bodyPr>
            <a:normAutofit/>
          </a:bodyPr>
          <a:lstStyle/>
          <a:p>
            <a:r>
              <a:rPr lang="en-US" dirty="0"/>
              <a:t>This aspect of </a:t>
            </a:r>
            <a:r>
              <a:rPr lang="en-US" b="1" dirty="0"/>
              <a:t>overconfidence </a:t>
            </a:r>
            <a:r>
              <a:rPr lang="en-US" dirty="0"/>
              <a:t>is sometimes referred to as the </a:t>
            </a:r>
            <a:r>
              <a:rPr lang="en-US" dirty="0">
                <a:highlight>
                  <a:srgbClr val="FFFF00"/>
                </a:highlight>
              </a:rPr>
              <a:t>‘</a:t>
            </a:r>
            <a:r>
              <a:rPr lang="en-US" b="1" dirty="0">
                <a:highlight>
                  <a:srgbClr val="FFFF00"/>
                </a:highlight>
              </a:rPr>
              <a:t>better-than-average’ (BTA) </a:t>
            </a:r>
            <a:r>
              <a:rPr lang="en-US" dirty="0">
                <a:highlight>
                  <a:srgbClr val="FFFF00"/>
                </a:highlight>
              </a:rPr>
              <a:t>effect: </a:t>
            </a:r>
          </a:p>
          <a:p>
            <a:r>
              <a:rPr lang="en-US" dirty="0"/>
              <a:t>well over half of survey respondents typically rate themselves in the top 50% of drivers (</a:t>
            </a:r>
            <a:r>
              <a:rPr lang="en-US" dirty="0" err="1"/>
              <a:t>Svenson</a:t>
            </a:r>
            <a:r>
              <a:rPr lang="en-US" dirty="0"/>
              <a:t>, 1981), </a:t>
            </a:r>
          </a:p>
          <a:p>
            <a:r>
              <a:rPr lang="en-US" dirty="0"/>
              <a:t>ethics (</a:t>
            </a:r>
            <a:r>
              <a:rPr lang="en-US" dirty="0" err="1"/>
              <a:t>Baumhart</a:t>
            </a:r>
            <a:r>
              <a:rPr lang="en-US" dirty="0"/>
              <a:t>, 1968), </a:t>
            </a:r>
          </a:p>
          <a:p>
            <a:r>
              <a:rPr lang="en-US" dirty="0"/>
              <a:t>managerial prowess (</a:t>
            </a:r>
            <a:r>
              <a:rPr lang="en-US" dirty="0" err="1"/>
              <a:t>Larwood</a:t>
            </a:r>
            <a:r>
              <a:rPr lang="en-US" dirty="0"/>
              <a:t> and Whittaker, 1977), </a:t>
            </a:r>
          </a:p>
          <a:p>
            <a:r>
              <a:rPr lang="en-US" dirty="0"/>
              <a:t>productivity (Cross, 1997), </a:t>
            </a:r>
          </a:p>
          <a:p>
            <a:r>
              <a:rPr lang="en-US" dirty="0"/>
              <a:t>health (Weinstein, 1980), and </a:t>
            </a:r>
          </a:p>
          <a:p>
            <a:r>
              <a:rPr lang="en-US" dirty="0"/>
              <a:t>skill in solving puzzles (</a:t>
            </a:r>
            <a:r>
              <a:rPr lang="en-US" dirty="0" err="1"/>
              <a:t>Camerer</a:t>
            </a:r>
            <a:r>
              <a:rPr lang="en-US" dirty="0"/>
              <a:t> and </a:t>
            </a:r>
            <a:r>
              <a:rPr lang="en-US" dirty="0" err="1"/>
              <a:t>Lovallo</a:t>
            </a:r>
            <a:r>
              <a:rPr lang="en-US" dirty="0"/>
              <a:t>, 1999).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34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44961"/>
            <a:ext cx="9520158" cy="1049235"/>
          </a:xfrm>
        </p:spPr>
        <p:txBody>
          <a:bodyPr/>
          <a:lstStyle/>
          <a:p>
            <a:r>
              <a:rPr lang="en-US" b="1" dirty="0"/>
              <a:t>Over-precision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294196"/>
            <a:ext cx="9970367" cy="442421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This refers to </a:t>
            </a:r>
            <a:r>
              <a:rPr lang="en-US" b="1" dirty="0">
                <a:highlight>
                  <a:srgbClr val="FFFF00"/>
                </a:highlight>
              </a:rPr>
              <a:t>excessive certainty </a:t>
            </a:r>
            <a:r>
              <a:rPr lang="en-US" dirty="0">
                <a:highlight>
                  <a:srgbClr val="FFFF00"/>
                </a:highlight>
              </a:rPr>
              <a:t>regarding the </a:t>
            </a:r>
            <a:r>
              <a:rPr lang="en-US" b="1" dirty="0">
                <a:highlight>
                  <a:srgbClr val="FFFF00"/>
                </a:highlight>
              </a:rPr>
              <a:t>accuracy of one’s beliefs</a:t>
            </a:r>
            <a:r>
              <a:rPr lang="en-US" b="1" dirty="0"/>
              <a:t>. </a:t>
            </a:r>
          </a:p>
          <a:p>
            <a:pPr algn="just"/>
            <a:r>
              <a:rPr lang="en-US" dirty="0"/>
              <a:t>Studies frequently ask their participants questions with numerical answers (e.g. ‘</a:t>
            </a:r>
            <a:r>
              <a:rPr lang="en-US" b="1" dirty="0"/>
              <a:t>How long is the </a:t>
            </a:r>
            <a:r>
              <a:rPr lang="en-US" b="1" dirty="0">
                <a:highlight>
                  <a:srgbClr val="FFFF00"/>
                </a:highlight>
              </a:rPr>
              <a:t>Nile River?</a:t>
            </a:r>
            <a:r>
              <a:rPr lang="en-US" b="1" dirty="0"/>
              <a:t>’) </a:t>
            </a:r>
            <a:r>
              <a:rPr lang="en-US" dirty="0"/>
              <a:t>and then have participants estimate confidence intervals for their answers). </a:t>
            </a:r>
          </a:p>
          <a:p>
            <a:pPr algn="just"/>
            <a:r>
              <a:rPr lang="en-US" b="1" dirty="0"/>
              <a:t>Results show that these confidence intervals are too narrow, suggesting that </a:t>
            </a:r>
            <a:r>
              <a:rPr lang="en-US" b="1" dirty="0">
                <a:highlight>
                  <a:srgbClr val="FFFF00"/>
                </a:highlight>
              </a:rPr>
              <a:t>people are too sure they know the correct answer. </a:t>
            </a:r>
          </a:p>
          <a:p>
            <a:pPr algn="just"/>
            <a:r>
              <a:rPr lang="en-US" dirty="0"/>
              <a:t>For example, Alpert and </a:t>
            </a:r>
            <a:r>
              <a:rPr lang="en-US" dirty="0" err="1"/>
              <a:t>Raiffa</a:t>
            </a:r>
            <a:r>
              <a:rPr lang="en-US" dirty="0"/>
              <a:t> (1982) found that a group of </a:t>
            </a:r>
            <a:r>
              <a:rPr lang="en-US" b="1" dirty="0"/>
              <a:t>MBA students asked for 98% confidence intervals stated intervals that only contained the correct answer 57% of the time instead of the expected 98%. </a:t>
            </a:r>
          </a:p>
        </p:txBody>
      </p:sp>
    </p:spTree>
    <p:extLst>
      <p:ext uri="{BB962C8B-B14F-4D97-AF65-F5344CB8AC3E}">
        <p14:creationId xmlns:p14="http://schemas.microsoft.com/office/powerpoint/2010/main" val="1940629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Over-precision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Similar results have been found in </a:t>
            </a:r>
            <a:r>
              <a:rPr lang="en-US" dirty="0">
                <a:highlight>
                  <a:srgbClr val="FFFF00"/>
                </a:highlight>
              </a:rPr>
              <a:t>experimental studies </a:t>
            </a:r>
            <a:r>
              <a:rPr lang="en-US" dirty="0"/>
              <a:t>by </a:t>
            </a:r>
            <a:r>
              <a:rPr lang="en-US" dirty="0" err="1"/>
              <a:t>Klayman</a:t>
            </a:r>
            <a:r>
              <a:rPr lang="en-US" dirty="0"/>
              <a:t> </a:t>
            </a:r>
            <a:r>
              <a:rPr lang="en-US" i="1" dirty="0"/>
              <a:t>et al. </a:t>
            </a:r>
            <a:r>
              <a:rPr lang="en-US" dirty="0"/>
              <a:t>(1999) and Soll and </a:t>
            </a:r>
            <a:r>
              <a:rPr lang="en-US" dirty="0" err="1"/>
              <a:t>Klayman</a:t>
            </a:r>
            <a:r>
              <a:rPr lang="en-US" dirty="0"/>
              <a:t> (2004), and have been duplicated in the field in the case of trading by individual investors (</a:t>
            </a:r>
            <a:r>
              <a:rPr lang="en-US" dirty="0" err="1"/>
              <a:t>Odean</a:t>
            </a:r>
            <a:r>
              <a:rPr lang="en-US" dirty="0"/>
              <a:t>, 1999; Barber and </a:t>
            </a:r>
            <a:r>
              <a:rPr lang="en-US" dirty="0" err="1"/>
              <a:t>Odean</a:t>
            </a:r>
            <a:r>
              <a:rPr lang="en-US" dirty="0"/>
              <a:t>, 2001). </a:t>
            </a:r>
          </a:p>
          <a:p>
            <a:pPr algn="just"/>
            <a:r>
              <a:rPr lang="en-US" dirty="0">
                <a:highlight>
                  <a:srgbClr val="FFFF00"/>
                </a:highlight>
              </a:rPr>
              <a:t>I</a:t>
            </a:r>
            <a:r>
              <a:rPr lang="en-US" b="1" dirty="0">
                <a:highlight>
                  <a:srgbClr val="FFFF00"/>
                </a:highlight>
              </a:rPr>
              <a:t>nvestors overestimate the precision of their information </a:t>
            </a:r>
            <a:r>
              <a:rPr lang="en-US" b="1" dirty="0"/>
              <a:t>about individual companies, </a:t>
            </a:r>
            <a:r>
              <a:rPr lang="en-US" dirty="0"/>
              <a:t>with the result that they traded too much. </a:t>
            </a:r>
          </a:p>
          <a:p>
            <a:pPr algn="just"/>
            <a:r>
              <a:rPr lang="en-US" dirty="0"/>
              <a:t>Barber and </a:t>
            </a:r>
            <a:r>
              <a:rPr lang="en-US" dirty="0" err="1"/>
              <a:t>Odean</a:t>
            </a:r>
            <a:r>
              <a:rPr lang="en-US" dirty="0"/>
              <a:t> further found that </a:t>
            </a:r>
            <a:r>
              <a:rPr lang="en-US" b="1" dirty="0"/>
              <a:t>men were more overconfident in this respect than women.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80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0"/>
            <a:ext cx="9520158" cy="1049235"/>
          </a:xfrm>
        </p:spPr>
        <p:txBody>
          <a:bodyPr/>
          <a:lstStyle/>
          <a:p>
            <a:r>
              <a:rPr lang="en-US" b="1" dirty="0"/>
              <a:t>Self-serving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187356"/>
            <a:ext cx="10161435" cy="4285396"/>
          </a:xfrm>
        </p:spPr>
        <p:txBody>
          <a:bodyPr>
            <a:normAutofit/>
          </a:bodyPr>
          <a:lstStyle/>
          <a:p>
            <a:r>
              <a:rPr lang="en-US" sz="2200" dirty="0"/>
              <a:t>A self-serving bias is the </a:t>
            </a:r>
            <a:r>
              <a:rPr lang="en-US" sz="2200" b="1" dirty="0">
                <a:highlight>
                  <a:srgbClr val="FFFF00"/>
                </a:highlight>
              </a:rPr>
              <a:t>common habit of a person taking credit for positive events or outcomes</a:t>
            </a:r>
            <a:r>
              <a:rPr lang="en-US" sz="2200" dirty="0">
                <a:highlight>
                  <a:srgbClr val="FFFF00"/>
                </a:highlight>
              </a:rPr>
              <a:t>, but blaming outside factors for </a:t>
            </a:r>
            <a:r>
              <a:rPr lang="en-US" sz="2200" b="1" dirty="0">
                <a:highlight>
                  <a:srgbClr val="FFFF00"/>
                </a:highlight>
              </a:rPr>
              <a:t>negative events</a:t>
            </a:r>
            <a:r>
              <a:rPr lang="en-US" sz="2200" dirty="0">
                <a:highlight>
                  <a:srgbClr val="FFFF00"/>
                </a:highlight>
              </a:rPr>
              <a:t>.</a:t>
            </a:r>
            <a:r>
              <a:rPr lang="en-US" sz="2200" dirty="0"/>
              <a:t> </a:t>
            </a:r>
          </a:p>
          <a:p>
            <a:r>
              <a:rPr lang="en-US" sz="2200" dirty="0"/>
              <a:t>This can be affected by </a:t>
            </a:r>
            <a:r>
              <a:rPr lang="en-US" sz="2200" b="1" dirty="0"/>
              <a:t>age, culture, clinical diagnosis</a:t>
            </a:r>
            <a:r>
              <a:rPr lang="en-US" sz="2200" dirty="0"/>
              <a:t>, and more.</a:t>
            </a:r>
          </a:p>
          <a:p>
            <a:pPr algn="just"/>
            <a:r>
              <a:rPr lang="en-US" sz="2200" dirty="0"/>
              <a:t>The self-serving bias refers to </a:t>
            </a:r>
            <a:r>
              <a:rPr lang="en-US" sz="2200" b="1" dirty="0">
                <a:highlight>
                  <a:srgbClr val="FFFF00"/>
                </a:highlight>
              </a:rPr>
              <a:t>the tendency to attribute internal, personal factors to positive outcomes, but external, situational factors to negative outcomes</a:t>
            </a:r>
            <a:r>
              <a:rPr lang="en-US" sz="2200" dirty="0">
                <a:highlight>
                  <a:srgbClr val="FFFF00"/>
                </a:highlight>
              </a:rPr>
              <a:t>. </a:t>
            </a:r>
          </a:p>
          <a:p>
            <a:pPr algn="just"/>
            <a:r>
              <a:rPr lang="en-US" sz="2200" dirty="0"/>
              <a:t>Our minds are biased to act, judge, and see the world in such a way.</a:t>
            </a:r>
          </a:p>
        </p:txBody>
      </p:sp>
    </p:spTree>
    <p:extLst>
      <p:ext uri="{BB962C8B-B14F-4D97-AF65-F5344CB8AC3E}">
        <p14:creationId xmlns:p14="http://schemas.microsoft.com/office/powerpoint/2010/main" val="381420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7" y="-104633"/>
            <a:ext cx="10244919" cy="640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8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35778"/>
            <a:ext cx="9520158" cy="1049235"/>
          </a:xfrm>
        </p:spPr>
        <p:txBody>
          <a:bodyPr/>
          <a:lstStyle/>
          <a:p>
            <a:r>
              <a:rPr lang="en-US" dirty="0"/>
              <a:t>Self-serving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378424"/>
            <a:ext cx="10120492" cy="435363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Many </a:t>
            </a:r>
            <a:r>
              <a:rPr lang="en-US" sz="2400" b="1" dirty="0"/>
              <a:t>individuals</a:t>
            </a:r>
            <a:r>
              <a:rPr lang="en-US" sz="2400" dirty="0"/>
              <a:t> can remember their time during school, specifically their different </a:t>
            </a:r>
            <a:r>
              <a:rPr lang="en-US" sz="2400" dirty="0">
                <a:highlight>
                  <a:srgbClr val="FFFF00"/>
                </a:highlight>
              </a:rPr>
              <a:t>experiences and reactions </a:t>
            </a:r>
            <a:r>
              <a:rPr lang="en-US" sz="2400" b="1" dirty="0">
                <a:highlight>
                  <a:srgbClr val="FFFF00"/>
                </a:highlight>
              </a:rPr>
              <a:t>when receiving a good grade and a bad grade</a:t>
            </a:r>
            <a:r>
              <a:rPr lang="en-US" sz="2400" dirty="0">
                <a:highlight>
                  <a:srgbClr val="FFFF00"/>
                </a:highlight>
              </a:rPr>
              <a:t>. </a:t>
            </a:r>
          </a:p>
          <a:p>
            <a:pPr algn="just"/>
            <a:r>
              <a:rPr lang="en-US" sz="2400" dirty="0"/>
              <a:t>As </a:t>
            </a:r>
            <a:r>
              <a:rPr lang="en-US" sz="2400" b="1" dirty="0"/>
              <a:t>younger students, </a:t>
            </a:r>
            <a:r>
              <a:rPr lang="en-US" sz="2400" dirty="0"/>
              <a:t>many people can remember attributing success to their own skills when receiving a good grade on an assignment.</a:t>
            </a:r>
          </a:p>
          <a:p>
            <a:pPr algn="just"/>
            <a:r>
              <a:rPr lang="en-US" sz="2400" dirty="0"/>
              <a:t>In turn, when someone would receive a </a:t>
            </a:r>
            <a:r>
              <a:rPr lang="en-US" sz="2400" b="1" dirty="0"/>
              <a:t>poor grade, </a:t>
            </a:r>
            <a:r>
              <a:rPr lang="en-US" sz="2400" dirty="0"/>
              <a:t>they would perhaps initially attribute the poor result due to </a:t>
            </a:r>
            <a:r>
              <a:rPr lang="en-US" sz="2400" b="1" dirty="0"/>
              <a:t>external factors. </a:t>
            </a:r>
          </a:p>
        </p:txBody>
      </p:sp>
    </p:spTree>
    <p:extLst>
      <p:ext uri="{BB962C8B-B14F-4D97-AF65-F5344CB8AC3E}">
        <p14:creationId xmlns:p14="http://schemas.microsoft.com/office/powerpoint/2010/main" val="1667494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10" y="0"/>
            <a:ext cx="10281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7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44961"/>
            <a:ext cx="9520158" cy="1049235"/>
          </a:xfrm>
        </p:spPr>
        <p:txBody>
          <a:bodyPr/>
          <a:lstStyle/>
          <a:p>
            <a:r>
              <a:rPr lang="en-US"/>
              <a:t>Self-serving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294196"/>
            <a:ext cx="9765650" cy="4458904"/>
          </a:xfrm>
        </p:spPr>
        <p:txBody>
          <a:bodyPr>
            <a:normAutofit/>
          </a:bodyPr>
          <a:lstStyle/>
          <a:p>
            <a:r>
              <a:rPr lang="en-US" sz="2400" b="1" dirty="0"/>
              <a:t>Researchers have identified several different reasons for why the self-serving bias occurs so frequently among individuals.</a:t>
            </a:r>
            <a:endParaRPr lang="en-US" sz="2400" dirty="0"/>
          </a:p>
          <a:p>
            <a:r>
              <a:rPr lang="en-US" sz="2400" dirty="0"/>
              <a:t>Se</a:t>
            </a:r>
            <a:r>
              <a:rPr lang="en-US" sz="2400" b="1" dirty="0"/>
              <a:t>lf-Esteem. </a:t>
            </a:r>
            <a:r>
              <a:rPr lang="en-US" sz="2400" dirty="0"/>
              <a:t>The self-serving bias is common in relation to our need to either maintain or enhance our own </a:t>
            </a:r>
            <a:r>
              <a:rPr lang="en-US" sz="2400" b="1" dirty="0"/>
              <a:t>self-esteem</a:t>
            </a:r>
            <a:r>
              <a:rPr lang="en-US" sz="2400" dirty="0"/>
              <a:t>. </a:t>
            </a:r>
          </a:p>
          <a:p>
            <a:r>
              <a:rPr lang="en-US" sz="2400" b="1" dirty="0"/>
              <a:t>Self-Presentation. </a:t>
            </a:r>
          </a:p>
          <a:p>
            <a:r>
              <a:rPr lang="en-US" sz="2400" b="1" dirty="0"/>
              <a:t>Natural Optimism. </a:t>
            </a:r>
          </a:p>
          <a:p>
            <a:r>
              <a:rPr lang="en-US" sz="2400" b="1" dirty="0"/>
              <a:t>Age &amp; Culture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3090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44959"/>
            <a:ext cx="9520158" cy="1049235"/>
          </a:xfrm>
        </p:spPr>
        <p:txBody>
          <a:bodyPr/>
          <a:lstStyle/>
          <a:p>
            <a:r>
              <a:rPr lang="en-US" b="1" dirty="0"/>
              <a:t>Self-Esteem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294194"/>
            <a:ext cx="9806594" cy="4451513"/>
          </a:xfrm>
        </p:spPr>
        <p:txBody>
          <a:bodyPr/>
          <a:lstStyle/>
          <a:p>
            <a:pPr algn="just" fontAlgn="base"/>
            <a:r>
              <a:rPr lang="en-US" sz="2400" dirty="0"/>
              <a:t>The self-serving bias is common in relation to </a:t>
            </a:r>
            <a:r>
              <a:rPr lang="en-US" sz="2400" b="1" dirty="0"/>
              <a:t>our need to either maintain or enhance our own self-esteem.</a:t>
            </a:r>
            <a:r>
              <a:rPr lang="en-US" sz="2400" dirty="0"/>
              <a:t> </a:t>
            </a:r>
          </a:p>
          <a:p>
            <a:pPr algn="just" fontAlgn="base"/>
            <a:r>
              <a:rPr lang="en-US" sz="2400" dirty="0"/>
              <a:t>By </a:t>
            </a:r>
            <a:r>
              <a:rPr lang="en-US" sz="2400" b="1" dirty="0"/>
              <a:t>attributing our successes to our own characteristics</a:t>
            </a:r>
            <a:r>
              <a:rPr lang="en-US" sz="2400" dirty="0"/>
              <a:t>, </a:t>
            </a:r>
            <a:r>
              <a:rPr lang="en-US" sz="2400" b="1" dirty="0"/>
              <a:t>and our failures to external circumstances, we spare ourselves of any real opportunity for criticism.</a:t>
            </a:r>
          </a:p>
          <a:p>
            <a:pPr algn="just" fontAlgn="base"/>
            <a:r>
              <a:rPr lang="en-US" sz="2400" dirty="0"/>
              <a:t> The </a:t>
            </a:r>
            <a:r>
              <a:rPr lang="en-US" sz="2400" b="1" dirty="0">
                <a:highlight>
                  <a:srgbClr val="FFFF00"/>
                </a:highlight>
              </a:rPr>
              <a:t>self-serving bias skews our perception of ourselves </a:t>
            </a:r>
            <a:r>
              <a:rPr lang="en-US" sz="2400" dirty="0">
                <a:highlight>
                  <a:srgbClr val="FFFF00"/>
                </a:highlight>
              </a:rPr>
              <a:t>and of our reality, </a:t>
            </a:r>
            <a:r>
              <a:rPr lang="en-US" sz="2400" dirty="0"/>
              <a:t>in order to improve and preserve our own self-esteem in the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611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096" y="487019"/>
            <a:ext cx="9520158" cy="1049235"/>
          </a:xfrm>
        </p:spPr>
        <p:txBody>
          <a:bodyPr/>
          <a:lstStyle/>
          <a:p>
            <a:r>
              <a:rPr lang="en-US" dirty="0"/>
              <a:t>Self-Pr</a:t>
            </a:r>
            <a:r>
              <a:rPr lang="en-US" b="1" dirty="0"/>
              <a:t>esentation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8424" y="1433016"/>
            <a:ext cx="10263116" cy="4449170"/>
          </a:xfrm>
        </p:spPr>
        <p:txBody>
          <a:bodyPr>
            <a:normAutofit/>
          </a:bodyPr>
          <a:lstStyle/>
          <a:p>
            <a:pPr algn="just" fontAlgn="base"/>
            <a:r>
              <a:rPr lang="en-US" sz="2400" b="1" dirty="0"/>
              <a:t>Self-presentation</a:t>
            </a:r>
            <a:r>
              <a:rPr lang="en-US" sz="2400" dirty="0"/>
              <a:t> describes how an </a:t>
            </a:r>
            <a:r>
              <a:rPr lang="en-US" sz="2400" b="1" dirty="0">
                <a:highlight>
                  <a:srgbClr val="FFFF00"/>
                </a:highlight>
              </a:rPr>
              <a:t>individual conveys information about themselves to others. </a:t>
            </a:r>
          </a:p>
          <a:p>
            <a:pPr algn="just" fontAlgn="base"/>
            <a:r>
              <a:rPr lang="en-US" sz="2400" b="1" dirty="0"/>
              <a:t>Self-presentation </a:t>
            </a:r>
            <a:r>
              <a:rPr lang="en-US" sz="2400" dirty="0"/>
              <a:t>is either used to present information to match an individual’s </a:t>
            </a:r>
            <a:r>
              <a:rPr lang="en-US" sz="2400" b="1" dirty="0"/>
              <a:t>self-image to others or present information to match audience expectations and preferences</a:t>
            </a:r>
            <a:r>
              <a:rPr lang="en-US" sz="2400" dirty="0"/>
              <a:t>.</a:t>
            </a:r>
          </a:p>
          <a:p>
            <a:pPr algn="just" fontAlgn="base"/>
            <a:r>
              <a:rPr lang="en-US" sz="2400" b="1" dirty="0"/>
              <a:t>Self-presentation aids individuals </a:t>
            </a:r>
            <a:r>
              <a:rPr lang="en-US" sz="2400" dirty="0">
                <a:highlight>
                  <a:srgbClr val="FFFF00"/>
                </a:highlight>
              </a:rPr>
              <a:t>in </a:t>
            </a:r>
            <a:r>
              <a:rPr lang="en-US" sz="2400" b="1" dirty="0">
                <a:highlight>
                  <a:srgbClr val="FFFF00"/>
                </a:highlight>
              </a:rPr>
              <a:t>maintaining </a:t>
            </a:r>
            <a:r>
              <a:rPr lang="en-US" sz="2400" dirty="0">
                <a:highlight>
                  <a:srgbClr val="FFFF00"/>
                </a:highlight>
              </a:rPr>
              <a:t>their s</a:t>
            </a:r>
            <a:r>
              <a:rPr lang="en-US" sz="2400" b="1" dirty="0">
                <a:highlight>
                  <a:srgbClr val="FFFF00"/>
                </a:highlight>
              </a:rPr>
              <a:t>elf-esteem</a:t>
            </a:r>
            <a:r>
              <a:rPr lang="en-US" sz="2400" dirty="0"/>
              <a:t>, as they are affected by other’s perceptions of themselves. </a:t>
            </a:r>
          </a:p>
          <a:p>
            <a:pPr algn="just" fontAlgn="base"/>
            <a:r>
              <a:rPr lang="en-US" sz="2400" dirty="0"/>
              <a:t>To continue to </a:t>
            </a:r>
            <a:r>
              <a:rPr lang="en-US" sz="2400" b="1" dirty="0"/>
              <a:t>enhance their self-esteem, an individual actively portrays favorable impressions of themselves to others.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35184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‘hot hand’ effect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511300"/>
            <a:ext cx="9781004" cy="4025900"/>
          </a:xfrm>
        </p:spPr>
        <p:txBody>
          <a:bodyPr/>
          <a:lstStyle/>
          <a:p>
            <a:pPr algn="just"/>
            <a:r>
              <a:rPr lang="en-US" dirty="0"/>
              <a:t>This effect derives its name from the </a:t>
            </a:r>
            <a:r>
              <a:rPr lang="en-US" b="1" dirty="0"/>
              <a:t>mistaken belief among basketball players and fans </a:t>
            </a:r>
            <a:r>
              <a:rPr lang="en-US" dirty="0"/>
              <a:t>that a player’s chance of hitting a shot is greater following a hit than following a miss on the previous shot (</a:t>
            </a:r>
            <a:r>
              <a:rPr lang="en-US" dirty="0" err="1"/>
              <a:t>Gilovich</a:t>
            </a:r>
            <a:r>
              <a:rPr lang="en-US" dirty="0"/>
              <a:t>, </a:t>
            </a:r>
            <a:r>
              <a:rPr lang="en-US" dirty="0" err="1"/>
              <a:t>Vallone</a:t>
            </a:r>
            <a:r>
              <a:rPr lang="en-US" dirty="0"/>
              <a:t> and </a:t>
            </a:r>
            <a:r>
              <a:rPr lang="en-US" dirty="0" err="1"/>
              <a:t>Tversky</a:t>
            </a:r>
            <a:r>
              <a:rPr lang="en-US" dirty="0"/>
              <a:t>, 1985). </a:t>
            </a:r>
          </a:p>
          <a:p>
            <a:pPr algn="just"/>
            <a:r>
              <a:rPr lang="en-US" dirty="0"/>
              <a:t>Although it appears that this </a:t>
            </a:r>
            <a:r>
              <a:rPr lang="en-US" b="1" dirty="0"/>
              <a:t>‘</a:t>
            </a:r>
            <a:r>
              <a:rPr lang="en-US" b="1" dirty="0" err="1"/>
              <a:t>overinference</a:t>
            </a:r>
            <a:r>
              <a:rPr lang="en-US" b="1" dirty="0"/>
              <a:t>’ </a:t>
            </a:r>
            <a:r>
              <a:rPr lang="en-US" dirty="0"/>
              <a:t>is the opposite of the gambler’s fallacy, it is actually a </a:t>
            </a:r>
            <a:r>
              <a:rPr lang="en-US" b="1" dirty="0"/>
              <a:t>complementary effect</a:t>
            </a:r>
            <a:r>
              <a:rPr lang="en-US" dirty="0"/>
              <a:t>, again involving a </a:t>
            </a:r>
            <a:r>
              <a:rPr lang="en-US" b="1" dirty="0"/>
              <a:t>misapplication of the assumption of non-replacement. </a:t>
            </a:r>
          </a:p>
          <a:p>
            <a:pPr algn="just"/>
            <a:r>
              <a:rPr lang="en-US" dirty="0"/>
              <a:t>The "hot hand" is the </a:t>
            </a:r>
            <a:r>
              <a:rPr lang="en-US" dirty="0">
                <a:highlight>
                  <a:srgbClr val="FFFF00"/>
                </a:highlight>
              </a:rPr>
              <a:t>notion where people believe that after a string of successes, </a:t>
            </a:r>
            <a:r>
              <a:rPr lang="en-US" b="1" dirty="0">
                <a:highlight>
                  <a:srgbClr val="FFFF00"/>
                </a:highlight>
              </a:rPr>
              <a:t>an individual or entity is more likely to have continued success</a:t>
            </a:r>
            <a:r>
              <a:rPr lang="en-US" dirty="0"/>
              <a:t>. Psychologists believe that the hot hand is a fallacy that stems from the </a:t>
            </a:r>
            <a:r>
              <a:rPr lang="en-US" b="1" dirty="0"/>
              <a:t>representative heuristic</a:t>
            </a:r>
            <a:r>
              <a:rPr lang="en-US" dirty="0"/>
              <a:t>, as identified by behavioral economics.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217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13200"/>
            <a:ext cx="9520158" cy="1049235"/>
          </a:xfrm>
        </p:spPr>
        <p:txBody>
          <a:bodyPr/>
          <a:lstStyle/>
          <a:p>
            <a:r>
              <a:rPr lang="en-US" b="1" dirty="0"/>
              <a:t>Natural Optimism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173707"/>
            <a:ext cx="10147788" cy="4571999"/>
          </a:xfrm>
        </p:spPr>
        <p:txBody>
          <a:bodyPr>
            <a:normAutofit lnSpcReduction="10000"/>
          </a:bodyPr>
          <a:lstStyle/>
          <a:p>
            <a:pPr algn="just" fontAlgn="base"/>
            <a:r>
              <a:rPr lang="en-US" dirty="0"/>
              <a:t>Another reason that this </a:t>
            </a:r>
            <a:r>
              <a:rPr lang="en-US" b="1" dirty="0"/>
              <a:t>cognitive bias </a:t>
            </a:r>
            <a:r>
              <a:rPr lang="en-US" dirty="0"/>
              <a:t>is particularly common, is due to the fact that </a:t>
            </a:r>
            <a:r>
              <a:rPr lang="en-US" b="1" dirty="0">
                <a:highlight>
                  <a:srgbClr val="FFFF00"/>
                </a:highlight>
              </a:rPr>
              <a:t>humans are inherently optimistic</a:t>
            </a:r>
            <a:r>
              <a:rPr lang="en-US" b="1" dirty="0"/>
              <a:t>. </a:t>
            </a:r>
          </a:p>
          <a:p>
            <a:pPr algn="just" fontAlgn="base"/>
            <a:r>
              <a:rPr lang="en-US" b="1" dirty="0"/>
              <a:t>Negative outcomes </a:t>
            </a:r>
            <a:r>
              <a:rPr lang="en-US" dirty="0"/>
              <a:t>tend to surprise people, and thus we are more likely to attribute </a:t>
            </a:r>
            <a:r>
              <a:rPr lang="en-US" b="1" dirty="0"/>
              <a:t>negative results or outcomes to situational and external factors</a:t>
            </a:r>
            <a:r>
              <a:rPr lang="en-US" dirty="0"/>
              <a:t>, rather than to personal reasons. </a:t>
            </a:r>
          </a:p>
          <a:p>
            <a:pPr algn="just" fontAlgn="base"/>
            <a:r>
              <a:rPr lang="en-US" dirty="0"/>
              <a:t>Along with our </a:t>
            </a:r>
            <a:r>
              <a:rPr lang="en-US" b="1" dirty="0"/>
              <a:t>likelihood to be optimistic, humans consistently </a:t>
            </a:r>
            <a:r>
              <a:rPr lang="en-US" dirty="0"/>
              <a:t>make what is referred to by </a:t>
            </a:r>
            <a:r>
              <a:rPr lang="en-US" b="1" dirty="0"/>
              <a:t>psychologists as a </a:t>
            </a:r>
            <a:r>
              <a:rPr lang="en-US" b="1" dirty="0">
                <a:highlight>
                  <a:srgbClr val="FFFF00"/>
                </a:highlight>
              </a:rPr>
              <a:t>fundamental attribution error due to our self-serving bias. </a:t>
            </a:r>
          </a:p>
          <a:p>
            <a:pPr algn="just" fontAlgn="base"/>
            <a:r>
              <a:rPr lang="en-US" dirty="0"/>
              <a:t>A </a:t>
            </a:r>
            <a:r>
              <a:rPr lang="en-US" dirty="0">
                <a:highlight>
                  <a:srgbClr val="FFFF00"/>
                </a:highlight>
              </a:rPr>
              <a:t>fundamental attribution error, also commonly referred to as </a:t>
            </a:r>
            <a:r>
              <a:rPr lang="en-US" b="1" dirty="0">
                <a:highlight>
                  <a:srgbClr val="FFFF00"/>
                </a:highlight>
              </a:rPr>
              <a:t>correspondence bias or the attribution effect,</a:t>
            </a:r>
            <a:r>
              <a:rPr lang="en-US" b="1" dirty="0"/>
              <a:t> </a:t>
            </a:r>
            <a:r>
              <a:rPr lang="en-US" dirty="0"/>
              <a:t>describes how </a:t>
            </a:r>
            <a:r>
              <a:rPr lang="en-US" b="1" dirty="0"/>
              <a:t>when others around us make mistakes, we blame the individual who makes the error, but when we make mistakes ourselves, we blame circumstances for our failures.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042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72256"/>
            <a:ext cx="9520158" cy="1049235"/>
          </a:xfrm>
        </p:spPr>
        <p:txBody>
          <a:bodyPr/>
          <a:lstStyle/>
          <a:p>
            <a:r>
              <a:rPr lang="en-US" b="1" dirty="0"/>
              <a:t>Age &amp; Culture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5719" y="982639"/>
            <a:ext cx="10345003" cy="4858603"/>
          </a:xfrm>
        </p:spPr>
        <p:txBody>
          <a:bodyPr>
            <a:normAutofit/>
          </a:bodyPr>
          <a:lstStyle/>
          <a:p>
            <a:pPr algn="just" fontAlgn="base"/>
            <a:r>
              <a:rPr lang="en-US" sz="2200" b="1" dirty="0"/>
              <a:t>Self-serving bias is a bias </a:t>
            </a:r>
            <a:r>
              <a:rPr lang="en-US" sz="2200" dirty="0"/>
              <a:t>that many individuals will experience throughout their lives. </a:t>
            </a:r>
          </a:p>
          <a:p>
            <a:pPr algn="just" fontAlgn="base"/>
            <a:r>
              <a:rPr lang="en-US" sz="2200" b="1" dirty="0"/>
              <a:t>Self-serving bias does </a:t>
            </a:r>
            <a:r>
              <a:rPr lang="en-US" sz="2200" b="1" dirty="0">
                <a:highlight>
                  <a:srgbClr val="FFFF00"/>
                </a:highlight>
              </a:rPr>
              <a:t>vary </a:t>
            </a:r>
            <a:r>
              <a:rPr lang="en-US" sz="2200" dirty="0"/>
              <a:t>when looking at </a:t>
            </a:r>
            <a:r>
              <a:rPr lang="en-US" sz="2200" b="1" dirty="0"/>
              <a:t>different age groups and cultures</a:t>
            </a:r>
            <a:r>
              <a:rPr lang="en-US" sz="2200" dirty="0"/>
              <a:t>. </a:t>
            </a:r>
          </a:p>
          <a:p>
            <a:pPr algn="just" fontAlgn="base"/>
            <a:r>
              <a:rPr lang="en-US" sz="2200" dirty="0"/>
              <a:t>Researchers have confirmed that </a:t>
            </a:r>
            <a:r>
              <a:rPr lang="en-US" sz="2200" b="1" dirty="0"/>
              <a:t>self-serving bias is </a:t>
            </a:r>
            <a:r>
              <a:rPr lang="en-US" sz="2200" b="1" dirty="0">
                <a:highlight>
                  <a:srgbClr val="FFFF00"/>
                </a:highlight>
              </a:rPr>
              <a:t>most prevalent among young children and older adults.</a:t>
            </a:r>
            <a:r>
              <a:rPr lang="en-US" sz="2200" dirty="0">
                <a:highlight>
                  <a:srgbClr val="FFFF00"/>
                </a:highlight>
              </a:rPr>
              <a:t> </a:t>
            </a:r>
          </a:p>
          <a:p>
            <a:pPr algn="just" fontAlgn="base"/>
            <a:r>
              <a:rPr lang="en-US" sz="2200" dirty="0"/>
              <a:t>From a cultural perspective, </a:t>
            </a:r>
            <a:r>
              <a:rPr lang="en-US" sz="2200" b="1" dirty="0"/>
              <a:t>there is no official consensus regarding self-serving biases and cross-culture influences</a:t>
            </a:r>
            <a:r>
              <a:rPr lang="en-US" sz="2200" dirty="0"/>
              <a:t>. </a:t>
            </a:r>
          </a:p>
          <a:p>
            <a:pPr algn="just" fontAlgn="base"/>
            <a:r>
              <a:rPr lang="en-US" sz="2200" dirty="0"/>
              <a:t>However, </a:t>
            </a:r>
            <a:r>
              <a:rPr lang="en-US" sz="2200" b="1" dirty="0"/>
              <a:t>researchers globally </a:t>
            </a:r>
            <a:r>
              <a:rPr lang="en-US" sz="2200" dirty="0"/>
              <a:t>are now further investigating the cultural implications of </a:t>
            </a:r>
            <a:r>
              <a:rPr lang="en-US" sz="2200" b="1" dirty="0"/>
              <a:t>self-serving bias</a:t>
            </a:r>
            <a:r>
              <a:rPr lang="en-US" sz="2200" dirty="0"/>
              <a:t>, specifically in regards to differences in self-serving bias </a:t>
            </a:r>
            <a:r>
              <a:rPr lang="en-US" sz="2200" b="1" dirty="0"/>
              <a:t>demonstrated in Western and non-Western cultures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7416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296" y="334619"/>
            <a:ext cx="9520158" cy="1049235"/>
          </a:xfrm>
        </p:spPr>
        <p:txBody>
          <a:bodyPr/>
          <a:lstStyle/>
          <a:p>
            <a:r>
              <a:rPr lang="en-US" b="1" dirty="0"/>
              <a:t>Self-serving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5900" y="1549400"/>
            <a:ext cx="9568954" cy="3916945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Self-serving bias can quickly infect your workplace, leading to a bevy of treacherous problems. </a:t>
            </a:r>
          </a:p>
          <a:p>
            <a:pPr algn="just"/>
            <a:r>
              <a:rPr lang="en-US" sz="2400" dirty="0"/>
              <a:t>If it gets especially bad, it can </a:t>
            </a:r>
            <a:r>
              <a:rPr lang="en-US" sz="2400" b="1" dirty="0"/>
              <a:t>distort the perception of self</a:t>
            </a:r>
            <a:r>
              <a:rPr lang="en-US" sz="2400" dirty="0"/>
              <a:t>, impair one's ability to evaluate problems and generate hostility towards others—leading to conflict and worse.</a:t>
            </a:r>
          </a:p>
        </p:txBody>
      </p:sp>
    </p:spTree>
    <p:extLst>
      <p:ext uri="{BB962C8B-B14F-4D97-AF65-F5344CB8AC3E}">
        <p14:creationId xmlns:p14="http://schemas.microsoft.com/office/powerpoint/2010/main" val="1772242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to avoid the self serving bias?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74538"/>
            <a:ext cx="9520158" cy="3646761"/>
          </a:xfrm>
        </p:spPr>
        <p:txBody>
          <a:bodyPr>
            <a:noAutofit/>
          </a:bodyPr>
          <a:lstStyle/>
          <a:p>
            <a:pPr algn="just"/>
            <a:r>
              <a:rPr lang="en-US" sz="2800" dirty="0"/>
              <a:t>Give </a:t>
            </a:r>
            <a:r>
              <a:rPr lang="en-US" sz="2800" dirty="0">
                <a:highlight>
                  <a:srgbClr val="FFFF00"/>
                </a:highlight>
              </a:rPr>
              <a:t>others credit during success</a:t>
            </a:r>
            <a:r>
              <a:rPr lang="en-US" sz="2800" dirty="0"/>
              <a:t>. Every time you succeed, try to find 5 people or reasons behind the victory. </a:t>
            </a:r>
          </a:p>
          <a:p>
            <a:pPr algn="just"/>
            <a:r>
              <a:rPr lang="en-US" sz="2800" dirty="0"/>
              <a:t>Find </a:t>
            </a:r>
            <a:r>
              <a:rPr lang="en-US" sz="2800" dirty="0">
                <a:highlight>
                  <a:srgbClr val="FFFF00"/>
                </a:highlight>
              </a:rPr>
              <a:t>an area for improvement </a:t>
            </a:r>
            <a:r>
              <a:rPr lang="en-US" sz="2800" dirty="0"/>
              <a:t>for any bad outcome.  </a:t>
            </a:r>
          </a:p>
          <a:p>
            <a:pPr algn="just"/>
            <a:r>
              <a:rPr lang="en-US" sz="2800" dirty="0"/>
              <a:t>Give yourself </a:t>
            </a:r>
            <a:r>
              <a:rPr lang="en-US" sz="2800" dirty="0">
                <a:highlight>
                  <a:srgbClr val="FFFF00"/>
                </a:highlight>
              </a:rPr>
              <a:t>extra time to evaluate </a:t>
            </a:r>
            <a:r>
              <a:rPr lang="en-US" sz="2800" dirty="0"/>
              <a:t>the outcome.</a:t>
            </a:r>
          </a:p>
          <a:p>
            <a:pPr algn="just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6627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95086"/>
            <a:ext cx="9520158" cy="1049235"/>
          </a:xfrm>
        </p:spPr>
        <p:txBody>
          <a:bodyPr/>
          <a:lstStyle/>
          <a:p>
            <a:r>
              <a:rPr lang="en-US" b="1" dirty="0"/>
              <a:t>Self-serving bias in the workplace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8900" y="1193801"/>
            <a:ext cx="10363199" cy="4584700"/>
          </a:xfrm>
        </p:spPr>
        <p:txBody>
          <a:bodyPr>
            <a:normAutofit/>
          </a:bodyPr>
          <a:lstStyle/>
          <a:p>
            <a:pPr algn="just" fontAlgn="base"/>
            <a:r>
              <a:rPr lang="en-US" sz="2200" dirty="0"/>
              <a:t>The workplace provides many examples of the </a:t>
            </a:r>
            <a:r>
              <a:rPr lang="en-US" sz="2200" b="1" dirty="0"/>
              <a:t>self-serving bias </a:t>
            </a:r>
            <a:r>
              <a:rPr lang="en-US" sz="2200" dirty="0"/>
              <a:t>at play. Specifically, research in the subject of work-related self-serving bias identified that </a:t>
            </a:r>
            <a:r>
              <a:rPr lang="en-US" sz="2200" b="1" dirty="0"/>
              <a:t>self-serving bias was most present in relation to negative outcomes </a:t>
            </a:r>
            <a:r>
              <a:rPr lang="en-US" sz="2200" dirty="0"/>
              <a:t>and that the </a:t>
            </a:r>
            <a:r>
              <a:rPr lang="en-US" sz="2200" b="1" dirty="0"/>
              <a:t>more distant the relationship between employees and their colleagues were,</a:t>
            </a:r>
            <a:r>
              <a:rPr lang="en-US" sz="2200" dirty="0"/>
              <a:t> the more coworkers actually blamed each other for failure in the workplace.</a:t>
            </a:r>
          </a:p>
          <a:p>
            <a:pPr algn="just" fontAlgn="base"/>
            <a:r>
              <a:rPr lang="en-US" sz="2200" b="1" dirty="0"/>
              <a:t>Self-serving bias </a:t>
            </a:r>
            <a:r>
              <a:rPr lang="en-US" sz="2200" dirty="0"/>
              <a:t>is also commonly found in relation to </a:t>
            </a:r>
            <a:r>
              <a:rPr lang="en-US" sz="2200" b="1" dirty="0"/>
              <a:t>explaining both employment and termination of one’s job. </a:t>
            </a:r>
            <a:r>
              <a:rPr lang="en-US" sz="2200" dirty="0"/>
              <a:t>People were found to typically attribute their </a:t>
            </a:r>
            <a:r>
              <a:rPr lang="en-US" sz="2200" b="1" dirty="0"/>
              <a:t>personal characteristics to the reasons that they were hired and blamed external factors for their own termination from their job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Self-serving bias in sports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9367" y="1651380"/>
            <a:ext cx="10222173" cy="4080680"/>
          </a:xfrm>
        </p:spPr>
        <p:txBody>
          <a:bodyPr>
            <a:normAutofit/>
          </a:bodyPr>
          <a:lstStyle/>
          <a:p>
            <a:pPr algn="just" fontAlgn="base"/>
            <a:r>
              <a:rPr lang="en-US" sz="2400" dirty="0"/>
              <a:t>Examples of </a:t>
            </a:r>
            <a:r>
              <a:rPr lang="en-US" sz="2400" b="1" dirty="0"/>
              <a:t>self-serving bias </a:t>
            </a:r>
            <a:r>
              <a:rPr lang="en-US" sz="2400" dirty="0"/>
              <a:t>are also particularly common in regards to sports, such as when individuals </a:t>
            </a:r>
            <a:r>
              <a:rPr lang="en-US" sz="2400" b="1" dirty="0"/>
              <a:t>address their own outcomes in sporting events. </a:t>
            </a:r>
          </a:p>
          <a:p>
            <a:pPr algn="just" fontAlgn="base"/>
            <a:r>
              <a:rPr lang="en-US" sz="2400" b="1" dirty="0"/>
              <a:t>Individual sports </a:t>
            </a:r>
            <a:r>
              <a:rPr lang="en-US" sz="2400" dirty="0"/>
              <a:t>especially tend to </a:t>
            </a:r>
            <a:r>
              <a:rPr lang="en-US" sz="2400" b="1" dirty="0"/>
              <a:t>showcase self-serving bias in people</a:t>
            </a:r>
            <a:r>
              <a:rPr lang="en-US" sz="2400" dirty="0"/>
              <a:t>, probably because one on one sports </a:t>
            </a:r>
            <a:r>
              <a:rPr lang="en-US" sz="2400" b="1" dirty="0"/>
              <a:t>have clearly defined winners,</a:t>
            </a:r>
            <a:r>
              <a:rPr lang="en-US" sz="2400" dirty="0"/>
              <a:t> and results of a match can be more easily attributed to </a:t>
            </a:r>
            <a:r>
              <a:rPr lang="en-US" sz="2400" b="1" dirty="0"/>
              <a:t>one’s action than a team sport</a:t>
            </a:r>
            <a:r>
              <a:rPr lang="en-US" sz="2400" dirty="0"/>
              <a:t>, with more ambiguous outcomes.</a:t>
            </a:r>
          </a:p>
        </p:txBody>
      </p:sp>
    </p:spTree>
    <p:extLst>
      <p:ext uri="{BB962C8B-B14F-4D97-AF65-F5344CB8AC3E}">
        <p14:creationId xmlns:p14="http://schemas.microsoft.com/office/powerpoint/2010/main" val="1864875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83819"/>
            <a:ext cx="9520158" cy="1049235"/>
          </a:xfrm>
        </p:spPr>
        <p:txBody>
          <a:bodyPr/>
          <a:lstStyle/>
          <a:p>
            <a:r>
              <a:rPr lang="en-US" b="1"/>
              <a:t>Self-serving </a:t>
            </a:r>
            <a:r>
              <a:rPr lang="en-US" b="1" dirty="0"/>
              <a:t>bias in sports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536700"/>
            <a:ext cx="9781004" cy="4051300"/>
          </a:xfrm>
        </p:spPr>
        <p:txBody>
          <a:bodyPr>
            <a:normAutofit/>
          </a:bodyPr>
          <a:lstStyle/>
          <a:p>
            <a:pPr algn="just" fontAlgn="base"/>
            <a:r>
              <a:rPr lang="en-US" sz="2400" dirty="0"/>
              <a:t>A study conducted on Division I collegiate wrestlers tested the self-serving bias. </a:t>
            </a:r>
          </a:p>
          <a:p>
            <a:pPr algn="just" fontAlgn="base"/>
            <a:r>
              <a:rPr lang="en-US" sz="2400" dirty="0"/>
              <a:t>The wrestlers were asked to self-report on their performance from their preseason matches and the results of these matches. </a:t>
            </a:r>
          </a:p>
          <a:p>
            <a:pPr algn="just" fontAlgn="base"/>
            <a:r>
              <a:rPr lang="en-US" sz="2400" dirty="0"/>
              <a:t>It was found that </a:t>
            </a:r>
            <a:r>
              <a:rPr lang="en-US" sz="2400" b="1" dirty="0"/>
              <a:t>wrestlers who won were more likely to attribute their success to internal and personal causes than those who lost.</a:t>
            </a:r>
          </a:p>
        </p:txBody>
      </p:sp>
    </p:spTree>
    <p:extLst>
      <p:ext uri="{BB962C8B-B14F-4D97-AF65-F5344CB8AC3E}">
        <p14:creationId xmlns:p14="http://schemas.microsoft.com/office/powerpoint/2010/main" val="422828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82219"/>
            <a:ext cx="9520158" cy="1049235"/>
          </a:xfrm>
        </p:spPr>
        <p:txBody>
          <a:bodyPr/>
          <a:lstStyle/>
          <a:p>
            <a:r>
              <a:rPr lang="en-US" b="1"/>
              <a:t>Self-serving </a:t>
            </a:r>
            <a:r>
              <a:rPr lang="en-US" b="1" dirty="0"/>
              <a:t>bias in sports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231454"/>
            <a:ext cx="9717504" cy="4699446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/>
              <a:t>Another study completed in 1987 looked to compare </a:t>
            </a:r>
            <a:r>
              <a:rPr lang="en-US" sz="2400" b="1" dirty="0"/>
              <a:t>self-serving biases </a:t>
            </a:r>
            <a:r>
              <a:rPr lang="en-US" sz="2400" dirty="0"/>
              <a:t>between </a:t>
            </a:r>
            <a:r>
              <a:rPr lang="en-US" sz="2400" b="1" dirty="0"/>
              <a:t>individual sport athletes and team sports athletes</a:t>
            </a:r>
            <a:r>
              <a:rPr lang="en-US" sz="2400" dirty="0"/>
              <a:t>.</a:t>
            </a:r>
          </a:p>
          <a:p>
            <a:pPr algn="just"/>
            <a:r>
              <a:rPr lang="en-US" sz="2400" dirty="0"/>
              <a:t> The study </a:t>
            </a:r>
            <a:r>
              <a:rPr lang="en-US" sz="2400" b="1" dirty="0"/>
              <a:t>gathered 549 statements </a:t>
            </a:r>
            <a:r>
              <a:rPr lang="en-US" sz="2400" dirty="0"/>
              <a:t>from athletes who played </a:t>
            </a:r>
            <a:r>
              <a:rPr lang="en-US" sz="2400" b="1" dirty="0"/>
              <a:t>tennis, golf, baseball, football and basketball</a:t>
            </a:r>
            <a:r>
              <a:rPr lang="en-US" sz="2400" dirty="0"/>
              <a:t>, </a:t>
            </a:r>
          </a:p>
          <a:p>
            <a:pPr algn="just"/>
            <a:r>
              <a:rPr lang="en-US" sz="2400" dirty="0"/>
              <a:t>The results suggested that </a:t>
            </a:r>
            <a:r>
              <a:rPr lang="en-US" sz="2400" b="1" dirty="0"/>
              <a:t>individual sport athletes </a:t>
            </a:r>
            <a:r>
              <a:rPr lang="en-US" sz="2400" dirty="0"/>
              <a:t>made more self-serving attributions than sports team athletes.</a:t>
            </a:r>
            <a:endParaRPr lang="en-US" sz="2400" baseline="30000" dirty="0"/>
          </a:p>
          <a:p>
            <a:pPr algn="just"/>
            <a:r>
              <a:rPr lang="en-US" sz="2400" dirty="0"/>
              <a:t>This research concludes that </a:t>
            </a:r>
            <a:r>
              <a:rPr lang="en-US" sz="2400" b="1" dirty="0"/>
              <a:t>individual sport athletes and their performance during sporting games had a more significant effect on their self-esteem</a:t>
            </a:r>
            <a:r>
              <a:rPr lang="en-US" sz="2400" dirty="0"/>
              <a:t>, thus using the self-serving bias to increase their confidence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9097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99" y="622300"/>
            <a:ext cx="7257143" cy="4064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9900" y="4927600"/>
            <a:ext cx="112903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02124"/>
                </a:solidFill>
                <a:latin typeface="arial" charset="0"/>
              </a:rPr>
              <a:t>If </a:t>
            </a:r>
            <a:r>
              <a:rPr lang="en-US" b="1" dirty="0">
                <a:solidFill>
                  <a:srgbClr val="202124"/>
                </a:solidFill>
                <a:latin typeface="arial" charset="0"/>
              </a:rPr>
              <a:t>a player makes their first three shots in a basketball game</a:t>
            </a:r>
            <a:r>
              <a:rPr lang="en-US" dirty="0">
                <a:solidFill>
                  <a:srgbClr val="202124"/>
                </a:solidFill>
                <a:latin typeface="arial" charset="0"/>
              </a:rPr>
              <a:t>, but their average success rate is 75%, instead of realizing that the first three baskets were random successes, we are likely to think that player has “hot-hands” and will continue to be successful in subsequent shots.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71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Hot-Hand Fallacy and Gamblers Fallacy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hot-hand fallacy occurs </a:t>
            </a:r>
            <a:r>
              <a:rPr lang="en-US" b="1" dirty="0"/>
              <a:t>when gamblers think that a winning streak is more likely to continue</a:t>
            </a:r>
            <a:r>
              <a:rPr lang="en-US" dirty="0"/>
              <a:t>. </a:t>
            </a:r>
          </a:p>
          <a:p>
            <a:r>
              <a:rPr lang="en-US" dirty="0"/>
              <a:t> The </a:t>
            </a:r>
            <a:r>
              <a:rPr lang="en-US" b="1" dirty="0"/>
              <a:t>gambler's fallacy </a:t>
            </a:r>
            <a:r>
              <a:rPr lang="en-US" dirty="0"/>
              <a:t>works in the opposite direction. </a:t>
            </a:r>
          </a:p>
          <a:p>
            <a:r>
              <a:rPr lang="en-US" dirty="0"/>
              <a:t>This is the idea that during a </a:t>
            </a:r>
            <a:r>
              <a:rPr lang="en-US" b="1" dirty="0"/>
              <a:t>losing streak, it is likely that a gambler's luck will turn around and that they will start winning</a:t>
            </a:r>
            <a:r>
              <a:rPr lang="en-US" dirty="0"/>
              <a:t>.</a:t>
            </a:r>
          </a:p>
          <a:p>
            <a:r>
              <a:rPr lang="en-US" dirty="0"/>
              <a:t>Nearly every basketball player, coach or fan believes that some </a:t>
            </a:r>
            <a:r>
              <a:rPr lang="en-US" b="1" dirty="0"/>
              <a:t>shooters have an uncanny tendency to experience the hot hand</a:t>
            </a:r>
            <a:r>
              <a:rPr lang="en-US" dirty="0"/>
              <a:t>—also referred to as being “on fire,” “in the zone,” “in rhythm” or “unconscious.” </a:t>
            </a:r>
          </a:p>
        </p:txBody>
      </p:sp>
    </p:spTree>
    <p:extLst>
      <p:ext uri="{BB962C8B-B14F-4D97-AF65-F5344CB8AC3E}">
        <p14:creationId xmlns:p14="http://schemas.microsoft.com/office/powerpoint/2010/main" val="112292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82219"/>
            <a:ext cx="9520158" cy="1049235"/>
          </a:xfrm>
        </p:spPr>
        <p:txBody>
          <a:bodyPr/>
          <a:lstStyle/>
          <a:p>
            <a:r>
              <a:rPr lang="en-US" b="1" dirty="0"/>
              <a:t>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346200"/>
            <a:ext cx="9996904" cy="4521200"/>
          </a:xfrm>
        </p:spPr>
        <p:txBody>
          <a:bodyPr>
            <a:normAutofit/>
          </a:bodyPr>
          <a:lstStyle/>
          <a:p>
            <a:r>
              <a:rPr lang="en-US" dirty="0"/>
              <a:t>It appears that the </a:t>
            </a:r>
            <a:r>
              <a:rPr lang="en-US" b="1" dirty="0"/>
              <a:t>contradictory effects of the ‘gambler’s fallacy’ and the ‘hot hand’ are difficult to reconcile with each other. </a:t>
            </a:r>
          </a:p>
          <a:p>
            <a:r>
              <a:rPr lang="en-US" dirty="0"/>
              <a:t>However, a study by </a:t>
            </a:r>
            <a:r>
              <a:rPr lang="en-US" b="1" dirty="0" err="1"/>
              <a:t>Barberis</a:t>
            </a:r>
            <a:r>
              <a:rPr lang="en-US" b="1" dirty="0"/>
              <a:t>, Shleifer and </a:t>
            </a:r>
            <a:r>
              <a:rPr lang="en-US" b="1" dirty="0" err="1"/>
              <a:t>Vishny</a:t>
            </a:r>
            <a:r>
              <a:rPr lang="en-US" b="1" dirty="0"/>
              <a:t> (1998) </a:t>
            </a:r>
            <a:r>
              <a:rPr lang="en-US" dirty="0"/>
              <a:t>demonstrated that </a:t>
            </a:r>
            <a:r>
              <a:rPr lang="en-US" b="1" dirty="0"/>
              <a:t>the </a:t>
            </a:r>
            <a:r>
              <a:rPr lang="en-US" b="1" dirty="0">
                <a:highlight>
                  <a:srgbClr val="FFFF00"/>
                </a:highlight>
              </a:rPr>
              <a:t>law of small numbers could lead to both effects, causing both </a:t>
            </a:r>
            <a:r>
              <a:rPr lang="en-US" b="1" dirty="0" err="1">
                <a:highlight>
                  <a:srgbClr val="FFFF00"/>
                </a:highlight>
              </a:rPr>
              <a:t>underreaction</a:t>
            </a:r>
            <a:r>
              <a:rPr lang="en-US" b="1" dirty="0">
                <a:highlight>
                  <a:srgbClr val="FFFF00"/>
                </a:highlight>
              </a:rPr>
              <a:t> and overreaction to market signals. </a:t>
            </a:r>
          </a:p>
          <a:p>
            <a:pPr algn="just"/>
            <a:r>
              <a:rPr lang="en-US" dirty="0"/>
              <a:t>In the </a:t>
            </a:r>
            <a:r>
              <a:rPr lang="en-US" b="1" dirty="0"/>
              <a:t>short term investors</a:t>
            </a:r>
            <a:r>
              <a:rPr lang="en-US" dirty="0"/>
              <a:t> </a:t>
            </a:r>
            <a:r>
              <a:rPr lang="en-US" b="1" dirty="0"/>
              <a:t>follow</a:t>
            </a:r>
            <a:r>
              <a:rPr lang="en-US" dirty="0"/>
              <a:t> the ‘</a:t>
            </a:r>
            <a:r>
              <a:rPr lang="en-US" b="1" dirty="0"/>
              <a:t>gambler’s fallacy</a:t>
            </a:r>
            <a:r>
              <a:rPr lang="en-US" dirty="0"/>
              <a:t>’, believing that a series of identical signals, like the </a:t>
            </a:r>
            <a:r>
              <a:rPr lang="en-US" b="1" dirty="0"/>
              <a:t>stock price rising</a:t>
            </a:r>
            <a:r>
              <a:rPr lang="en-US" dirty="0"/>
              <a:t>, will be followed by a </a:t>
            </a:r>
            <a:r>
              <a:rPr lang="en-US" b="1" dirty="0"/>
              <a:t>fall </a:t>
            </a:r>
            <a:r>
              <a:rPr lang="en-US" dirty="0"/>
              <a:t>(a </a:t>
            </a:r>
            <a:r>
              <a:rPr lang="en-US" b="1" dirty="0"/>
              <a:t>‘mean-reverting’ regime</a:t>
            </a:r>
            <a:r>
              <a:rPr lang="en-US" dirty="0"/>
              <a:t>). </a:t>
            </a:r>
          </a:p>
          <a:p>
            <a:pPr algn="just"/>
            <a:r>
              <a:rPr lang="en-US" dirty="0"/>
              <a:t>Thus they </a:t>
            </a:r>
            <a:r>
              <a:rPr lang="en-US" b="1" dirty="0"/>
              <a:t>do not invest in the stock (underreact), </a:t>
            </a:r>
            <a:r>
              <a:rPr lang="en-US" dirty="0"/>
              <a:t>causing it to be </a:t>
            </a:r>
            <a:r>
              <a:rPr lang="en-US" b="1" dirty="0"/>
              <a:t>underpriced</a:t>
            </a:r>
            <a:r>
              <a:rPr lang="en-US" dirty="0"/>
              <a:t>, and </a:t>
            </a:r>
            <a:r>
              <a:rPr lang="en-US" b="1" dirty="0"/>
              <a:t>returns will continue to be high over a short period of time, demonstrating positive correlation or momentum.</a:t>
            </a:r>
          </a:p>
        </p:txBody>
      </p:sp>
    </p:spTree>
    <p:extLst>
      <p:ext uri="{BB962C8B-B14F-4D97-AF65-F5344CB8AC3E}">
        <p14:creationId xmlns:p14="http://schemas.microsoft.com/office/powerpoint/2010/main" val="223823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47319"/>
            <a:ext cx="9520158" cy="1049235"/>
          </a:xfrm>
        </p:spPr>
        <p:txBody>
          <a:bodyPr/>
          <a:lstStyle/>
          <a:p>
            <a:r>
              <a:rPr lang="en-US" b="1"/>
              <a:t>Synthesis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396554"/>
            <a:ext cx="9520158" cy="4069791"/>
          </a:xfrm>
        </p:spPr>
        <p:txBody>
          <a:bodyPr/>
          <a:lstStyle/>
          <a:p>
            <a:pPr algn="just"/>
            <a:r>
              <a:rPr lang="en-US" dirty="0"/>
              <a:t>However, after a longer sequence, the investors </a:t>
            </a:r>
            <a:r>
              <a:rPr lang="en-US" b="1" dirty="0" err="1"/>
              <a:t>overinfer</a:t>
            </a:r>
            <a:r>
              <a:rPr lang="en-US" dirty="0"/>
              <a:t>, and expect a </a:t>
            </a:r>
            <a:r>
              <a:rPr lang="en-US" b="1" dirty="0"/>
              <a:t>‘trending’ regime</a:t>
            </a:r>
            <a:r>
              <a:rPr lang="en-US" dirty="0"/>
              <a:t>, whereby the </a:t>
            </a:r>
            <a:r>
              <a:rPr lang="en-US" b="1" dirty="0"/>
              <a:t>stock is now expected to continue to rise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 This </a:t>
            </a:r>
            <a:r>
              <a:rPr lang="en-US" b="1" dirty="0"/>
              <a:t>‘hot hand</a:t>
            </a:r>
            <a:r>
              <a:rPr lang="en-US" dirty="0"/>
              <a:t>’ effect causes </a:t>
            </a:r>
            <a:r>
              <a:rPr lang="en-US" b="1" dirty="0"/>
              <a:t>overreaction, </a:t>
            </a:r>
            <a:r>
              <a:rPr lang="en-US" dirty="0"/>
              <a:t>as </a:t>
            </a:r>
            <a:r>
              <a:rPr lang="en-US" b="1" dirty="0"/>
              <a:t>investors now overinvest</a:t>
            </a:r>
            <a:r>
              <a:rPr lang="en-US" dirty="0"/>
              <a:t>, making the </a:t>
            </a:r>
            <a:r>
              <a:rPr lang="en-US" b="1" dirty="0"/>
              <a:t>stock overpriced, and reducing returns</a:t>
            </a:r>
            <a:r>
              <a:rPr lang="en-US" dirty="0"/>
              <a:t>, demonstrating </a:t>
            </a:r>
            <a:r>
              <a:rPr lang="en-US" b="1" dirty="0"/>
              <a:t>negative correlation of returns in the long term.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06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49426"/>
            <a:ext cx="9520158" cy="1049235"/>
          </a:xfrm>
        </p:spPr>
        <p:txBody>
          <a:bodyPr/>
          <a:lstStyle/>
          <a:p>
            <a:r>
              <a:rPr lang="en-US" b="1" dirty="0"/>
              <a:t>Self-evaluation bias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198661"/>
            <a:ext cx="10352504" cy="4478807"/>
          </a:xfrm>
        </p:spPr>
        <p:txBody>
          <a:bodyPr>
            <a:normAutofit/>
          </a:bodyPr>
          <a:lstStyle/>
          <a:p>
            <a:pPr algn="just"/>
            <a:r>
              <a:rPr lang="en-US" b="1" dirty="0"/>
              <a:t>Self-evaluation bias </a:t>
            </a:r>
            <a:r>
              <a:rPr lang="en-US" dirty="0"/>
              <a:t>is described in terms of </a:t>
            </a:r>
            <a:r>
              <a:rPr lang="en-US" b="1" dirty="0"/>
              <a:t>overconfidence,</a:t>
            </a:r>
            <a:r>
              <a:rPr lang="en-US" dirty="0"/>
              <a:t> but we shall see that, while overconfidence is an important aspect, there are other aspects, </a:t>
            </a:r>
            <a:r>
              <a:rPr lang="en-US" b="1" dirty="0"/>
              <a:t>including its opposite, under-confidence. </a:t>
            </a:r>
          </a:p>
          <a:p>
            <a:pPr algn="just"/>
            <a:r>
              <a:rPr lang="en-US" dirty="0"/>
              <a:t>In addition there is </a:t>
            </a:r>
            <a:r>
              <a:rPr lang="en-US" b="1" dirty="0"/>
              <a:t>self-serving bias, </a:t>
            </a:r>
            <a:r>
              <a:rPr lang="en-US" dirty="0"/>
              <a:t>which while it often involves overconfidence, can relate to other aspects of </a:t>
            </a:r>
            <a:r>
              <a:rPr lang="en-US" b="1" dirty="0"/>
              <a:t>belief</a:t>
            </a:r>
            <a:r>
              <a:rPr lang="en-US" dirty="0"/>
              <a:t>. </a:t>
            </a:r>
          </a:p>
          <a:p>
            <a:pPr algn="just"/>
            <a:r>
              <a:rPr lang="en-US" b="1" dirty="0"/>
              <a:t>Self-evaluation bias </a:t>
            </a:r>
            <a:r>
              <a:rPr lang="en-US" dirty="0"/>
              <a:t>includes all aspects of beliefs where some kind of evaluation of the role of the self relative to a situation is involved. </a:t>
            </a:r>
          </a:p>
        </p:txBody>
      </p:sp>
    </p:spTree>
    <p:extLst>
      <p:ext uri="{BB962C8B-B14F-4D97-AF65-F5344CB8AC3E}">
        <p14:creationId xmlns:p14="http://schemas.microsoft.com/office/powerpoint/2010/main" val="111696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708986"/>
            <a:ext cx="9520158" cy="860508"/>
          </a:xfrm>
        </p:spPr>
        <p:txBody>
          <a:bodyPr>
            <a:normAutofit fontScale="90000"/>
          </a:bodyPr>
          <a:lstStyle/>
          <a:p>
            <a:r>
              <a:rPr lang="en-US" b="1"/>
              <a:t>Over-confidence 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446663"/>
            <a:ext cx="10106844" cy="4080679"/>
          </a:xfrm>
        </p:spPr>
        <p:txBody>
          <a:bodyPr/>
          <a:lstStyle/>
          <a:p>
            <a:pPr algn="just"/>
            <a:r>
              <a:rPr lang="en-US" dirty="0"/>
              <a:t>It has been claimed that ‘</a:t>
            </a:r>
            <a:r>
              <a:rPr lang="en-US" dirty="0">
                <a:highlight>
                  <a:srgbClr val="FFFF00"/>
                </a:highlight>
              </a:rPr>
              <a:t>No problem in judgment and decision-making is more prevalent and more potentially catastrophic than overconfidence’</a:t>
            </a:r>
            <a:r>
              <a:rPr lang="en-US" dirty="0"/>
              <a:t> (</a:t>
            </a:r>
            <a:r>
              <a:rPr lang="en-US" dirty="0" err="1"/>
              <a:t>Plous</a:t>
            </a:r>
            <a:r>
              <a:rPr lang="en-US" dirty="0"/>
              <a:t>, 1993, p. 217).</a:t>
            </a:r>
          </a:p>
          <a:p>
            <a:pPr marL="0" indent="0" algn="just">
              <a:buNone/>
            </a:pPr>
            <a:r>
              <a:rPr lang="en-US" b="1" dirty="0"/>
              <a:t>Moore and Healy (2008) </a:t>
            </a:r>
            <a:r>
              <a:rPr lang="en-US" dirty="0"/>
              <a:t>proposed three kinds of overconfidence: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/>
              <a:t>overestimation</a:t>
            </a:r>
            <a:r>
              <a:rPr lang="en-US" dirty="0"/>
              <a:t>, </a:t>
            </a:r>
          </a:p>
          <a:p>
            <a:pPr marL="514350" indent="-514350" algn="just">
              <a:buFont typeface="+mj-lt"/>
              <a:buAutoNum type="romanLcPeriod"/>
            </a:pPr>
            <a:r>
              <a:rPr lang="en-US" b="1" dirty="0"/>
              <a:t>over-placement; </a:t>
            </a:r>
            <a:r>
              <a:rPr lang="en-US" dirty="0"/>
              <a:t>and </a:t>
            </a:r>
          </a:p>
          <a:p>
            <a:pPr marL="514350" indent="-514350" algn="just">
              <a:buFont typeface="+mj-lt"/>
              <a:buAutoNum type="romanLcPeriod"/>
            </a:pPr>
            <a:r>
              <a:rPr lang="en-US" b="1" dirty="0"/>
              <a:t>over-precision</a:t>
            </a:r>
            <a:r>
              <a:rPr lang="en-US" dirty="0"/>
              <a:t>. </a:t>
            </a:r>
          </a:p>
          <a:p>
            <a:pPr algn="just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07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0"/>
            <a:ext cx="9520158" cy="1049235"/>
          </a:xfrm>
        </p:spPr>
        <p:txBody>
          <a:bodyPr/>
          <a:lstStyle/>
          <a:p>
            <a:r>
              <a:rPr lang="en-US" b="1" dirty="0"/>
              <a:t>Overestimation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255594"/>
            <a:ext cx="10297913" cy="489954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This relates to </a:t>
            </a:r>
            <a:r>
              <a:rPr lang="en-US" b="1" dirty="0"/>
              <a:t>overestimation of one’s actual ability, performance, level of control or chance of success.</a:t>
            </a:r>
          </a:p>
          <a:p>
            <a:pPr algn="just"/>
            <a:r>
              <a:rPr lang="en-US" b="1" dirty="0"/>
              <a:t> </a:t>
            </a:r>
            <a:r>
              <a:rPr lang="en-US" dirty="0"/>
              <a:t>Empirical evidence suggests that this is a widespread phenomenon extending to many situations.</a:t>
            </a:r>
          </a:p>
          <a:p>
            <a:pPr algn="just"/>
            <a:r>
              <a:rPr lang="en-US" dirty="0"/>
              <a:t> People overestimate their </a:t>
            </a:r>
            <a:r>
              <a:rPr lang="en-US" b="1" dirty="0"/>
              <a:t>abilities to perform various tasks</a:t>
            </a:r>
            <a:r>
              <a:rPr lang="en-US" dirty="0"/>
              <a:t>, </a:t>
            </a:r>
          </a:p>
          <a:p>
            <a:pPr algn="just"/>
            <a:r>
              <a:rPr lang="en-US" dirty="0"/>
              <a:t>overestimate </a:t>
            </a:r>
            <a:r>
              <a:rPr lang="en-US" b="1" dirty="0"/>
              <a:t>how quickly they can finish a project</a:t>
            </a:r>
            <a:r>
              <a:rPr lang="en-US" dirty="0"/>
              <a:t> (which seems to be happening with this book!), </a:t>
            </a:r>
          </a:p>
          <a:p>
            <a:pPr algn="just"/>
            <a:r>
              <a:rPr lang="en-US" dirty="0"/>
              <a:t>overestimate </a:t>
            </a:r>
            <a:r>
              <a:rPr lang="en-US" b="1" dirty="0"/>
              <a:t>their faculty for future self-control </a:t>
            </a:r>
            <a:r>
              <a:rPr lang="en-US" dirty="0"/>
              <a:t>and </a:t>
            </a:r>
          </a:p>
          <a:p>
            <a:pPr algn="just"/>
            <a:r>
              <a:rPr lang="en-US" dirty="0"/>
              <a:t>overestimate </a:t>
            </a:r>
            <a:r>
              <a:rPr lang="en-US" b="1" dirty="0"/>
              <a:t>their abilities to manage companies </a:t>
            </a:r>
            <a:r>
              <a:rPr lang="en-US" dirty="0"/>
              <a:t>in the case of CEOs (</a:t>
            </a:r>
            <a:r>
              <a:rPr lang="en-US" dirty="0" err="1"/>
              <a:t>Malmendier</a:t>
            </a:r>
            <a:r>
              <a:rPr lang="en-US" dirty="0"/>
              <a:t> and Tate, 2005; 2008). </a:t>
            </a:r>
          </a:p>
          <a:p>
            <a:pPr algn="just"/>
            <a:r>
              <a:rPr lang="en-US" dirty="0"/>
              <a:t>People can also be </a:t>
            </a:r>
            <a:r>
              <a:rPr lang="en-US" b="1" dirty="0"/>
              <a:t>unrealistically optimistic about their future prospects </a:t>
            </a:r>
            <a:r>
              <a:rPr lang="en-US" dirty="0"/>
              <a:t>(Buehler, Griffin and Ross, 1994; MacDonald and Ross, 1999). </a:t>
            </a:r>
          </a:p>
          <a:p>
            <a:pPr algn="just"/>
            <a:r>
              <a:rPr lang="en-US" dirty="0"/>
              <a:t>However, in some cases people </a:t>
            </a:r>
            <a:r>
              <a:rPr lang="en-US" b="1" dirty="0"/>
              <a:t>underestimate</a:t>
            </a:r>
            <a:r>
              <a:rPr lang="en-US" dirty="0"/>
              <a:t> their abilities and are overly </a:t>
            </a:r>
            <a:r>
              <a:rPr lang="en-US" b="1" dirty="0"/>
              <a:t>pessimistic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550433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1996</TotalTime>
  <Words>2065</Words>
  <Application>Microsoft Office PowerPoint</Application>
  <PresentationFormat>Widescreen</PresentationFormat>
  <Paragraphs>113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Arial</vt:lpstr>
      <vt:lpstr>Palatino Linotype</vt:lpstr>
      <vt:lpstr>Gallery</vt:lpstr>
      <vt:lpstr>Hot Hand effect and Self Evaluation Bias </vt:lpstr>
      <vt:lpstr>The ‘hot hand’ effect  </vt:lpstr>
      <vt:lpstr>PowerPoint Presentation</vt:lpstr>
      <vt:lpstr>Hot-Hand Fallacy and Gamblers Fallacy</vt:lpstr>
      <vt:lpstr>Synthesis</vt:lpstr>
      <vt:lpstr>Synthesis</vt:lpstr>
      <vt:lpstr>Self-evaluation bias  </vt:lpstr>
      <vt:lpstr>Over-confidence  </vt:lpstr>
      <vt:lpstr>Overestimation</vt:lpstr>
      <vt:lpstr>Over-placement</vt:lpstr>
      <vt:lpstr>Over-precision</vt:lpstr>
      <vt:lpstr>Over-precision</vt:lpstr>
      <vt:lpstr>Self-serving bias</vt:lpstr>
      <vt:lpstr>PowerPoint Presentation</vt:lpstr>
      <vt:lpstr>Self-serving bias</vt:lpstr>
      <vt:lpstr>PowerPoint Presentation</vt:lpstr>
      <vt:lpstr>Self-serving bias</vt:lpstr>
      <vt:lpstr>Self-Esteem </vt:lpstr>
      <vt:lpstr>Self-Presentation </vt:lpstr>
      <vt:lpstr>Natural Optimism </vt:lpstr>
      <vt:lpstr>Age &amp; Culture </vt:lpstr>
      <vt:lpstr>Self-serving bias</vt:lpstr>
      <vt:lpstr>How to avoid the self serving bias? </vt:lpstr>
      <vt:lpstr>Self-serving bias in the workplace </vt:lpstr>
      <vt:lpstr>Self-serving bias in sports </vt:lpstr>
      <vt:lpstr>Self-serving bias in sports</vt:lpstr>
      <vt:lpstr>Self-serving bias in sports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Evaluation Bias </dc:title>
  <dc:creator>rkiran</dc:creator>
  <cp:lastModifiedBy>divija arora</cp:lastModifiedBy>
  <cp:revision>20</cp:revision>
  <dcterms:created xsi:type="dcterms:W3CDTF">2021-09-06T10:37:14Z</dcterms:created>
  <dcterms:modified xsi:type="dcterms:W3CDTF">2022-09-21T17:24:42Z</dcterms:modified>
</cp:coreProperties>
</file>

<file path=docProps/thumbnail.jpeg>
</file>